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60" r:id="rId3"/>
    <p:sldId id="261" r:id="rId4"/>
    <p:sldId id="263" r:id="rId5"/>
    <p:sldId id="266" r:id="rId6"/>
    <p:sldId id="264" r:id="rId7"/>
    <p:sldId id="265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Vidutinis stilius 2 – paryškinima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Vidutinis stiliu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6" y="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Knyga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.velykiene\AppData\Local\Microsoft\Windows\INetCache\Content.Outlook\61UG5M1B\Vykdomi%20ES%20projektai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Knyga1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.velykiene\AppData\Local\Microsoft\Windows\INetCache\Content.Outlook\61UG5M1B\Vykdomi%20ES%20projektai%20(003)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t-LT" b="1" dirty="0"/>
              <a:t>2019-2021 metų investicinių projektų sąrašas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Lapas2!$B$1</c:f>
              <c:strCache>
                <c:ptCount val="1"/>
                <c:pt idx="0">
                  <c:v>Bendra projekto vertė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9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A15-4E01-8A9E-67164570B19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Lapas2!$A$2:$A$11</c:f>
              <c:strCache>
                <c:ptCount val="10"/>
                <c:pt idx="0">
                  <c:v> Subalansuoto turizmo skatinimo ir vystymo programa</c:v>
                </c:pt>
                <c:pt idx="1">
                  <c:v> Aplinkos apsaugos programa</c:v>
                </c:pt>
                <c:pt idx="2">
                  <c:v>Susisiekimo sistemos priežiūros ir plėtros programa</c:v>
                </c:pt>
                <c:pt idx="3">
                  <c:v>Miesto infrastruktūros objektų priežiūros ir modernizavimo programa</c:v>
                </c:pt>
                <c:pt idx="4">
                  <c:v>Kultūros plėtros programa </c:v>
                </c:pt>
                <c:pt idx="5">
                  <c:v>Ugdymo proceso užtikrinimo programa</c:v>
                </c:pt>
                <c:pt idx="6">
                  <c:v>Kūno kultūros ir sporto plėtros programa</c:v>
                </c:pt>
                <c:pt idx="7">
                  <c:v>Socialinės atskirties mažinimo programa</c:v>
                </c:pt>
                <c:pt idx="8">
                  <c:v>Sveikatos apsaugos programa</c:v>
                </c:pt>
                <c:pt idx="9">
                  <c:v>Iš viso</c:v>
                </c:pt>
              </c:strCache>
            </c:strRef>
          </c:cat>
          <c:val>
            <c:numRef>
              <c:f>Lapas2!$B$2:$B$11</c:f>
              <c:numCache>
                <c:formatCode>0</c:formatCode>
                <c:ptCount val="10"/>
                <c:pt idx="0">
                  <c:v>10062018.48</c:v>
                </c:pt>
                <c:pt idx="1">
                  <c:v>11138217.209999999</c:v>
                </c:pt>
                <c:pt idx="2">
                  <c:v>84818959.530000016</c:v>
                </c:pt>
                <c:pt idx="3">
                  <c:v>39091860.760000005</c:v>
                </c:pt>
                <c:pt idx="4">
                  <c:v>8600545.8599999994</c:v>
                </c:pt>
                <c:pt idx="5">
                  <c:v>39012931.650000006</c:v>
                </c:pt>
                <c:pt idx="6">
                  <c:v>35323766.25</c:v>
                </c:pt>
                <c:pt idx="7">
                  <c:v>9602737.8399999999</c:v>
                </c:pt>
                <c:pt idx="8">
                  <c:v>7137870</c:v>
                </c:pt>
                <c:pt idx="9">
                  <c:v>244788907.58000004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A15-4E01-8A9E-67164570B1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381938152"/>
        <c:axId val="381942416"/>
      </c:barChart>
      <c:catAx>
        <c:axId val="3819381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381942416"/>
        <c:crosses val="autoZero"/>
        <c:auto val="1"/>
        <c:lblAlgn val="ctr"/>
        <c:lblOffset val="100"/>
        <c:noMultiLvlLbl val="0"/>
      </c:catAx>
      <c:valAx>
        <c:axId val="38194241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381938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t-LT" b="1" dirty="0"/>
              <a:t>ES priemonės, kuriose dalyvauja didieji miestai, ir savivaldybėms išmokėtų ES lėšų palyginimas 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Lapas2!$A$21</c:f>
              <c:strCache>
                <c:ptCount val="1"/>
                <c:pt idx="0">
                  <c:v>ES priemonės, kuriose dalyvauja didieji miestai, ir savivaldybėms išmokėtų ES lėšų palyginimas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304-48E4-9E46-060A5C0F3E0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Lapas2!$B$20:$F$20</c:f>
              <c:strCache>
                <c:ptCount val="5"/>
                <c:pt idx="0">
                  <c:v>Klaipėda</c:v>
                </c:pt>
                <c:pt idx="1">
                  <c:v>Vilnius </c:v>
                </c:pt>
                <c:pt idx="2">
                  <c:v>Kaunas</c:v>
                </c:pt>
                <c:pt idx="3">
                  <c:v>Šiauliai </c:v>
                </c:pt>
                <c:pt idx="4">
                  <c:v>Panevėžys </c:v>
                </c:pt>
              </c:strCache>
            </c:strRef>
          </c:cat>
          <c:val>
            <c:numRef>
              <c:f>Lapas2!$B$21:$F$21</c:f>
              <c:numCache>
                <c:formatCode>#,##0.00</c:formatCode>
                <c:ptCount val="5"/>
                <c:pt idx="0">
                  <c:v>15715241.470000001</c:v>
                </c:pt>
                <c:pt idx="1">
                  <c:v>7469952.0200000005</c:v>
                </c:pt>
                <c:pt idx="2">
                  <c:v>4746719.8499999996</c:v>
                </c:pt>
                <c:pt idx="3">
                  <c:v>3544183.88</c:v>
                </c:pt>
                <c:pt idx="4">
                  <c:v>1117110.77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304-48E4-9E46-060A5C0F3E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37112320"/>
        <c:axId val="537105760"/>
      </c:barChart>
      <c:catAx>
        <c:axId val="537112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537105760"/>
        <c:crosses val="autoZero"/>
        <c:auto val="1"/>
        <c:lblAlgn val="ctr"/>
        <c:lblOffset val="100"/>
        <c:noMultiLvlLbl val="0"/>
      </c:catAx>
      <c:valAx>
        <c:axId val="5371057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5371123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t-LT" sz="1800" b="1"/>
              <a:t>Investicinių projektų finansavimo šaltiniai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Lapas2!$C$68</c:f>
              <c:strCache>
                <c:ptCount val="1"/>
                <c:pt idx="0">
                  <c:v>Savivaldybės biudžeto lėšų poreikis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Lapas2!$A$69:$A$77</c:f>
              <c:strCache>
                <c:ptCount val="9"/>
                <c:pt idx="0">
                  <c:v> Subalansuoto turizmo skatinimo ir vystymo programa</c:v>
                </c:pt>
                <c:pt idx="1">
                  <c:v> Aplinkos apsaugos programa</c:v>
                </c:pt>
                <c:pt idx="2">
                  <c:v>Susisiekimo sistemos priežiūros ir plėtros programa</c:v>
                </c:pt>
                <c:pt idx="3">
                  <c:v>Miesto infrastruktūros objektų priežiūros ir modernizavimo programa</c:v>
                </c:pt>
                <c:pt idx="4">
                  <c:v>Kultūros plėtros programa </c:v>
                </c:pt>
                <c:pt idx="5">
                  <c:v>Ugdymo proceso užtikrinimo programa</c:v>
                </c:pt>
                <c:pt idx="6">
                  <c:v>Kūno kultūros ir sporto plėtros programa</c:v>
                </c:pt>
                <c:pt idx="7">
                  <c:v>Socialinės atskirties mažinimo programa</c:v>
                </c:pt>
                <c:pt idx="8">
                  <c:v>Sveikatos apsaugos programa</c:v>
                </c:pt>
              </c:strCache>
            </c:strRef>
          </c:cat>
          <c:val>
            <c:numRef>
              <c:f>Lapas2!$C$69:$C$77</c:f>
              <c:numCache>
                <c:formatCode>0</c:formatCode>
                <c:ptCount val="9"/>
                <c:pt idx="0">
                  <c:v>7910582.6799999997</c:v>
                </c:pt>
                <c:pt idx="1">
                  <c:v>6740948.6999999993</c:v>
                </c:pt>
                <c:pt idx="2">
                  <c:v>45012124.619999997</c:v>
                </c:pt>
                <c:pt idx="3">
                  <c:v>23578942.280000001</c:v>
                </c:pt>
                <c:pt idx="4">
                  <c:v>6380316.9800000004</c:v>
                </c:pt>
                <c:pt idx="5">
                  <c:v>31088354.690000001</c:v>
                </c:pt>
                <c:pt idx="6">
                  <c:v>19249492.699999999</c:v>
                </c:pt>
                <c:pt idx="7">
                  <c:v>5095761</c:v>
                </c:pt>
                <c:pt idx="8">
                  <c:v>4806070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C66-4532-9A25-A5309E7DFD4B}"/>
            </c:ext>
          </c:extLst>
        </c:ser>
        <c:ser>
          <c:idx val="1"/>
          <c:order val="1"/>
          <c:tx>
            <c:strRef>
              <c:f>Lapas2!$D$68</c:f>
              <c:strCache>
                <c:ptCount val="1"/>
                <c:pt idx="0">
                  <c:v>Europos Sąjungos ir kita tarptautinė finansinė parama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Lapas2!$A$69:$A$77</c:f>
              <c:strCache>
                <c:ptCount val="9"/>
                <c:pt idx="0">
                  <c:v> Subalansuoto turizmo skatinimo ir vystymo programa</c:v>
                </c:pt>
                <c:pt idx="1">
                  <c:v> Aplinkos apsaugos programa</c:v>
                </c:pt>
                <c:pt idx="2">
                  <c:v>Susisiekimo sistemos priežiūros ir plėtros programa</c:v>
                </c:pt>
                <c:pt idx="3">
                  <c:v>Miesto infrastruktūros objektų priežiūros ir modernizavimo programa</c:v>
                </c:pt>
                <c:pt idx="4">
                  <c:v>Kultūros plėtros programa </c:v>
                </c:pt>
                <c:pt idx="5">
                  <c:v>Ugdymo proceso užtikrinimo programa</c:v>
                </c:pt>
                <c:pt idx="6">
                  <c:v>Kūno kultūros ir sporto plėtros programa</c:v>
                </c:pt>
                <c:pt idx="7">
                  <c:v>Socialinės atskirties mažinimo programa</c:v>
                </c:pt>
                <c:pt idx="8">
                  <c:v>Sveikatos apsaugos programa</c:v>
                </c:pt>
              </c:strCache>
            </c:strRef>
          </c:cat>
          <c:val>
            <c:numRef>
              <c:f>Lapas2!$D$69:$D$77</c:f>
              <c:numCache>
                <c:formatCode>0</c:formatCode>
                <c:ptCount val="9"/>
                <c:pt idx="0">
                  <c:v>1338954.01</c:v>
                </c:pt>
                <c:pt idx="1">
                  <c:v>4004827.1100000003</c:v>
                </c:pt>
                <c:pt idx="2">
                  <c:v>16857862.25</c:v>
                </c:pt>
                <c:pt idx="3">
                  <c:v>13661540</c:v>
                </c:pt>
                <c:pt idx="4">
                  <c:v>2220228.88</c:v>
                </c:pt>
                <c:pt idx="5">
                  <c:v>2680723.4299999997</c:v>
                </c:pt>
                <c:pt idx="6">
                  <c:v>12769355.84</c:v>
                </c:pt>
                <c:pt idx="7">
                  <c:v>4506976.84</c:v>
                </c:pt>
                <c:pt idx="8">
                  <c:v>1548000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C66-4532-9A25-A5309E7DFD4B}"/>
            </c:ext>
          </c:extLst>
        </c:ser>
        <c:ser>
          <c:idx val="2"/>
          <c:order val="2"/>
          <c:tx>
            <c:strRef>
              <c:f>Lapas2!$E$68</c:f>
              <c:strCache>
                <c:ptCount val="1"/>
                <c:pt idx="0">
                  <c:v>Lietuvos Respublikos valstybės biudžeto lėšų poreikis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cat>
            <c:strRef>
              <c:f>Lapas2!$A$69:$A$77</c:f>
              <c:strCache>
                <c:ptCount val="9"/>
                <c:pt idx="0">
                  <c:v> Subalansuoto turizmo skatinimo ir vystymo programa</c:v>
                </c:pt>
                <c:pt idx="1">
                  <c:v> Aplinkos apsaugos programa</c:v>
                </c:pt>
                <c:pt idx="2">
                  <c:v>Susisiekimo sistemos priežiūros ir plėtros programa</c:v>
                </c:pt>
                <c:pt idx="3">
                  <c:v>Miesto infrastruktūros objektų priežiūros ir modernizavimo programa</c:v>
                </c:pt>
                <c:pt idx="4">
                  <c:v>Kultūros plėtros programa </c:v>
                </c:pt>
                <c:pt idx="5">
                  <c:v>Ugdymo proceso užtikrinimo programa</c:v>
                </c:pt>
                <c:pt idx="6">
                  <c:v>Kūno kultūros ir sporto plėtros programa</c:v>
                </c:pt>
                <c:pt idx="7">
                  <c:v>Socialinės atskirties mažinimo programa</c:v>
                </c:pt>
                <c:pt idx="8">
                  <c:v>Sveikatos apsaugos programa</c:v>
                </c:pt>
              </c:strCache>
            </c:strRef>
          </c:cat>
          <c:val>
            <c:numRef>
              <c:f>Lapas2!$E$69:$E$77</c:f>
              <c:numCache>
                <c:formatCode>0</c:formatCode>
                <c:ptCount val="9"/>
                <c:pt idx="0">
                  <c:v>102218.83</c:v>
                </c:pt>
                <c:pt idx="1">
                  <c:v>181550.4</c:v>
                </c:pt>
                <c:pt idx="2">
                  <c:v>453979.41</c:v>
                </c:pt>
                <c:pt idx="3">
                  <c:v>1243629.48</c:v>
                </c:pt>
                <c:pt idx="4">
                  <c:v>0</c:v>
                </c:pt>
                <c:pt idx="5">
                  <c:v>2743853.53</c:v>
                </c:pt>
                <c:pt idx="6">
                  <c:v>3294781.01</c:v>
                </c:pt>
                <c:pt idx="7">
                  <c:v>0</c:v>
                </c:pt>
                <c:pt idx="8">
                  <c:v>522000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C66-4532-9A25-A5309E7DFD4B}"/>
            </c:ext>
          </c:extLst>
        </c:ser>
        <c:ser>
          <c:idx val="3"/>
          <c:order val="3"/>
          <c:tx>
            <c:strRef>
              <c:f>Lapas2!$F$68</c:f>
              <c:strCache>
                <c:ptCount val="1"/>
                <c:pt idx="0">
                  <c:v>Kelių priežiūros ir plėtros programos lėšos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Lapas2!$A$69:$A$77</c:f>
              <c:strCache>
                <c:ptCount val="9"/>
                <c:pt idx="0">
                  <c:v> Subalansuoto turizmo skatinimo ir vystymo programa</c:v>
                </c:pt>
                <c:pt idx="1">
                  <c:v> Aplinkos apsaugos programa</c:v>
                </c:pt>
                <c:pt idx="2">
                  <c:v>Susisiekimo sistemos priežiūros ir plėtros programa</c:v>
                </c:pt>
                <c:pt idx="3">
                  <c:v>Miesto infrastruktūros objektų priežiūros ir modernizavimo programa</c:v>
                </c:pt>
                <c:pt idx="4">
                  <c:v>Kultūros plėtros programa </c:v>
                </c:pt>
                <c:pt idx="5">
                  <c:v>Ugdymo proceso užtikrinimo programa</c:v>
                </c:pt>
                <c:pt idx="6">
                  <c:v>Kūno kultūros ir sporto plėtros programa</c:v>
                </c:pt>
                <c:pt idx="7">
                  <c:v>Socialinės atskirties mažinimo programa</c:v>
                </c:pt>
                <c:pt idx="8">
                  <c:v>Sveikatos apsaugos programa</c:v>
                </c:pt>
              </c:strCache>
            </c:strRef>
          </c:cat>
          <c:val>
            <c:numRef>
              <c:f>Lapas2!$F$69:$F$77</c:f>
              <c:numCache>
                <c:formatCode>0</c:formatCode>
                <c:ptCount val="9"/>
                <c:pt idx="0">
                  <c:v>0</c:v>
                </c:pt>
                <c:pt idx="1">
                  <c:v>0</c:v>
                </c:pt>
                <c:pt idx="2">
                  <c:v>16015284.25</c:v>
                </c:pt>
                <c:pt idx="3">
                  <c:v>486530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C66-4532-9A25-A5309E7DFD4B}"/>
            </c:ext>
          </c:extLst>
        </c:ser>
        <c:ser>
          <c:idx val="4"/>
          <c:order val="4"/>
          <c:tx>
            <c:strRef>
              <c:f>Lapas2!$G$68</c:f>
              <c:strCache>
                <c:ptCount val="1"/>
                <c:pt idx="0">
                  <c:v>Kitos lėšos (KVJUD, privačios lėšos, ESCO finansavimas)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Lapas2!$A$69:$A$77</c:f>
              <c:strCache>
                <c:ptCount val="9"/>
                <c:pt idx="0">
                  <c:v> Subalansuoto turizmo skatinimo ir vystymo programa</c:v>
                </c:pt>
                <c:pt idx="1">
                  <c:v> Aplinkos apsaugos programa</c:v>
                </c:pt>
                <c:pt idx="2">
                  <c:v>Susisiekimo sistemos priežiūros ir plėtros programa</c:v>
                </c:pt>
                <c:pt idx="3">
                  <c:v>Miesto infrastruktūros objektų priežiūros ir modernizavimo programa</c:v>
                </c:pt>
                <c:pt idx="4">
                  <c:v>Kultūros plėtros programa </c:v>
                </c:pt>
                <c:pt idx="5">
                  <c:v>Ugdymo proceso užtikrinimo programa</c:v>
                </c:pt>
                <c:pt idx="6">
                  <c:v>Kūno kultūros ir sporto plėtros programa</c:v>
                </c:pt>
                <c:pt idx="7">
                  <c:v>Socialinės atskirties mažinimo programa</c:v>
                </c:pt>
                <c:pt idx="8">
                  <c:v>Sveikatos apsaugos programa</c:v>
                </c:pt>
              </c:strCache>
            </c:strRef>
          </c:cat>
          <c:val>
            <c:numRef>
              <c:f>Lapas2!$G$69:$G$77</c:f>
              <c:numCache>
                <c:formatCode>0</c:formatCode>
                <c:ptCount val="9"/>
                <c:pt idx="0">
                  <c:v>710262.96</c:v>
                </c:pt>
                <c:pt idx="1">
                  <c:v>210891</c:v>
                </c:pt>
                <c:pt idx="2">
                  <c:v>6479709</c:v>
                </c:pt>
                <c:pt idx="3">
                  <c:v>121219</c:v>
                </c:pt>
                <c:pt idx="4">
                  <c:v>0</c:v>
                </c:pt>
                <c:pt idx="5">
                  <c:v>2500000</c:v>
                </c:pt>
                <c:pt idx="6">
                  <c:v>10136.700000000001</c:v>
                </c:pt>
                <c:pt idx="7">
                  <c:v>0</c:v>
                </c:pt>
                <c:pt idx="8">
                  <c:v>261800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C66-4532-9A25-A5309E7DFD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54797784"/>
        <c:axId val="554796144"/>
      </c:barChart>
      <c:catAx>
        <c:axId val="5547977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554796144"/>
        <c:crosses val="autoZero"/>
        <c:auto val="1"/>
        <c:lblAlgn val="ctr"/>
        <c:lblOffset val="100"/>
        <c:noMultiLvlLbl val="0"/>
      </c:catAx>
      <c:valAx>
        <c:axId val="5547961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5547977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t-LT"/>
              <a:t>Vykdomi infrastruktūros projektai, kurie yra/bus finansuojami </a:t>
            </a:r>
          </a:p>
          <a:p>
            <a:pPr>
              <a:defRPr/>
            </a:pPr>
            <a:r>
              <a:rPr lang="lt-LT"/>
              <a:t>iš ES lėšų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4390-49C9-ACC9-8E1209745FA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4390-49C9-ACC9-8E1209745FAD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Lapas1!$I$4:$I$5</c:f>
              <c:strCache>
                <c:ptCount val="2"/>
                <c:pt idx="0">
                  <c:v>KMSA vykdomi infrastruktūros plėtros projektai, kurie yra/bus finansuojami iš ES lėšų</c:v>
                </c:pt>
                <c:pt idx="1">
                  <c:v>"Minkštieji projektai":</c:v>
                </c:pt>
              </c:strCache>
            </c:strRef>
          </c:cat>
          <c:val>
            <c:numRef>
              <c:f>Lapas1!$J$4:$J$5</c:f>
              <c:numCache>
                <c:formatCode>General</c:formatCode>
                <c:ptCount val="2"/>
                <c:pt idx="0" formatCode="#,##0.00">
                  <c:v>59112947.860000007</c:v>
                </c:pt>
                <c:pt idx="1">
                  <c:v>2455782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390-49C9-ACC9-8E1209745FAD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lt-LT" smtClean="0"/>
              <a:t>Spustelėkite norėdami redaguoti šablono paantraštės stilių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4EA1B-E0BD-4DF3-BE36-26FC9400FB76}" type="datetimeFigureOut">
              <a:rPr lang="lt-LT" smtClean="0"/>
              <a:t>2018-10-23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F526B-9716-45C6-92B6-A92570919983}" type="slidenum">
              <a:rPr lang="lt-LT" smtClean="0"/>
              <a:t>‹#›</a:t>
            </a:fld>
            <a:endParaRPr lang="lt-LT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4095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4EA1B-E0BD-4DF3-BE36-26FC9400FB76}" type="datetimeFigureOut">
              <a:rPr lang="lt-LT" smtClean="0"/>
              <a:t>2018-10-23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F526B-9716-45C6-92B6-A92570919983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71366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4EA1B-E0BD-4DF3-BE36-26FC9400FB76}" type="datetimeFigureOut">
              <a:rPr lang="lt-LT" smtClean="0"/>
              <a:t>2018-10-23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F526B-9716-45C6-92B6-A92570919983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038965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4EA1B-E0BD-4DF3-BE36-26FC9400FB76}" type="datetimeFigureOut">
              <a:rPr lang="lt-LT" smtClean="0"/>
              <a:t>2018-10-23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F526B-9716-45C6-92B6-A92570919983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98967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kcijos antrašt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4EA1B-E0BD-4DF3-BE36-26FC9400FB76}" type="datetimeFigureOut">
              <a:rPr lang="lt-LT" smtClean="0"/>
              <a:t>2018-10-23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F526B-9716-45C6-92B6-A92570919983}" type="slidenum">
              <a:rPr lang="lt-LT" smtClean="0"/>
              <a:t>‹#›</a:t>
            </a:fld>
            <a:endParaRPr lang="lt-LT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5772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4EA1B-E0BD-4DF3-BE36-26FC9400FB76}" type="datetimeFigureOut">
              <a:rPr lang="lt-LT" smtClean="0"/>
              <a:t>2018-10-23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F526B-9716-45C6-92B6-A92570919983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533768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4EA1B-E0BD-4DF3-BE36-26FC9400FB76}" type="datetimeFigureOut">
              <a:rPr lang="lt-LT" smtClean="0"/>
              <a:t>2018-10-23</a:t>
            </a:fld>
            <a:endParaRPr lang="lt-L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F526B-9716-45C6-92B6-A92570919983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444946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4EA1B-E0BD-4DF3-BE36-26FC9400FB76}" type="datetimeFigureOut">
              <a:rPr lang="lt-LT" smtClean="0"/>
              <a:t>2018-10-23</a:t>
            </a:fld>
            <a:endParaRPr lang="lt-L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F526B-9716-45C6-92B6-A92570919983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46210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4EA1B-E0BD-4DF3-BE36-26FC9400FB76}" type="datetimeFigureOut">
              <a:rPr lang="lt-LT" smtClean="0"/>
              <a:t>2018-10-23</a:t>
            </a:fld>
            <a:endParaRPr lang="lt-L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lt-L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F526B-9716-45C6-92B6-A92570919983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615941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444EA1B-E0BD-4DF3-BE36-26FC9400FB76}" type="datetimeFigureOut">
              <a:rPr lang="lt-LT" smtClean="0"/>
              <a:t>2018-10-23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BCF526B-9716-45C6-92B6-A92570919983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393544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lt-LT" smtClean="0"/>
              <a:t>Spustelėkite piktogr. norėdami įtraukti pav.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4EA1B-E0BD-4DF3-BE36-26FC9400FB76}" type="datetimeFigureOut">
              <a:rPr lang="lt-LT" smtClean="0"/>
              <a:t>2018-10-23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F526B-9716-45C6-92B6-A92570919983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73786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444EA1B-E0BD-4DF3-BE36-26FC9400FB76}" type="datetimeFigureOut">
              <a:rPr lang="lt-LT" smtClean="0"/>
              <a:t>2018-10-23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BCF526B-9716-45C6-92B6-A92570919983}" type="slidenum">
              <a:rPr lang="lt-LT" smtClean="0"/>
              <a:t>‹#›</a:t>
            </a:fld>
            <a:endParaRPr lang="lt-LT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5745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705079" cy="3566160"/>
          </a:xfrm>
        </p:spPr>
        <p:txBody>
          <a:bodyPr>
            <a:normAutofit/>
          </a:bodyPr>
          <a:lstStyle/>
          <a:p>
            <a:r>
              <a:rPr lang="lt-LT" sz="6600" dirty="0" smtClean="0"/>
              <a:t>Klaipėdos miesto įgyvendinami  </a:t>
            </a:r>
            <a:br>
              <a:rPr lang="lt-LT" sz="6600" dirty="0" smtClean="0"/>
            </a:br>
            <a:r>
              <a:rPr lang="lt-LT" sz="6600" dirty="0" smtClean="0"/>
              <a:t>projektai</a:t>
            </a:r>
            <a:endParaRPr lang="lt-LT" sz="6600" dirty="0"/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lt-LT" dirty="0" smtClean="0"/>
              <a:t>2014-2020 FINANSAVIMO LAIKOTARPIS</a:t>
            </a:r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074744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Lentelė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0830542"/>
              </p:ext>
            </p:extLst>
          </p:nvPr>
        </p:nvGraphicFramePr>
        <p:xfrm>
          <a:off x="739833" y="689956"/>
          <a:ext cx="10931236" cy="51173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100812">
                  <a:extLst>
                    <a:ext uri="{9D8B030D-6E8A-4147-A177-3AD203B41FA5}">
                      <a16:colId xmlns:a16="http://schemas.microsoft.com/office/drawing/2014/main" val="3573271034"/>
                    </a:ext>
                  </a:extLst>
                </a:gridCol>
                <a:gridCol w="1369324">
                  <a:extLst>
                    <a:ext uri="{9D8B030D-6E8A-4147-A177-3AD203B41FA5}">
                      <a16:colId xmlns:a16="http://schemas.microsoft.com/office/drawing/2014/main" val="1840194726"/>
                    </a:ext>
                  </a:extLst>
                </a:gridCol>
                <a:gridCol w="2461100">
                  <a:extLst>
                    <a:ext uri="{9D8B030D-6E8A-4147-A177-3AD203B41FA5}">
                      <a16:colId xmlns:a16="http://schemas.microsoft.com/office/drawing/2014/main" val="3153747379"/>
                    </a:ext>
                  </a:extLst>
                </a:gridCol>
              </a:tblGrid>
              <a:tr h="1923498"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800" u="none" strike="noStrike" dirty="0">
                          <a:effectLst/>
                        </a:rPr>
                        <a:t>2019-2021 metų investicinių projektų sąrašas</a:t>
                      </a:r>
                      <a:endParaRPr lang="lt-LT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800" u="none" strike="noStrike" dirty="0">
                          <a:effectLst/>
                        </a:rPr>
                        <a:t>Investicinių projektų skaičius</a:t>
                      </a:r>
                      <a:endParaRPr lang="lt-L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lt-LT" sz="1800" u="none" strike="noStrike" dirty="0" smtClean="0">
                        <a:effectLst/>
                      </a:endParaRPr>
                    </a:p>
                    <a:p>
                      <a:pPr algn="ctr" fontAlgn="t"/>
                      <a:endParaRPr lang="lt-LT" sz="1800" u="none" strike="noStrike" dirty="0" smtClean="0">
                        <a:effectLst/>
                      </a:endParaRPr>
                    </a:p>
                    <a:p>
                      <a:pPr algn="ctr" fontAlgn="t"/>
                      <a:r>
                        <a:rPr lang="lt-LT" sz="1800" u="none" strike="noStrike" dirty="0" smtClean="0">
                          <a:effectLst/>
                        </a:rPr>
                        <a:t>Bendra </a:t>
                      </a:r>
                      <a:r>
                        <a:rPr lang="lt-LT" sz="1800" u="none" strike="noStrike" dirty="0">
                          <a:effectLst/>
                        </a:rPr>
                        <a:t>projekto vertė</a:t>
                      </a:r>
                      <a:endParaRPr lang="lt-L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606646194"/>
                  </a:ext>
                </a:extLst>
              </a:tr>
              <a:tr h="320584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>
                          <a:effectLst/>
                        </a:rPr>
                        <a:t> </a:t>
                      </a:r>
                      <a:r>
                        <a:rPr lang="lt-LT" sz="1600" u="none" strike="noStrike" dirty="0" smtClean="0">
                          <a:effectLst/>
                        </a:rPr>
                        <a:t> </a:t>
                      </a:r>
                      <a:r>
                        <a:rPr lang="pt-BR" sz="1600" u="none" strike="noStrike" dirty="0" smtClean="0">
                          <a:effectLst/>
                        </a:rPr>
                        <a:t>Subalansuoto </a:t>
                      </a:r>
                      <a:r>
                        <a:rPr lang="pt-BR" sz="1600" u="none" strike="noStrike" dirty="0">
                          <a:effectLst/>
                        </a:rPr>
                        <a:t>turizmo skatinimo ir vystymo programa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600" u="none" strike="noStrike" dirty="0">
                          <a:effectLst/>
                        </a:rPr>
                        <a:t>5</a:t>
                      </a:r>
                      <a:endParaRPr lang="lt-L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600" u="none" strike="noStrike" dirty="0" smtClean="0">
                          <a:effectLst/>
                        </a:rPr>
                        <a:t>10 062 018</a:t>
                      </a:r>
                      <a:endParaRPr lang="lt-L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64653087"/>
                  </a:ext>
                </a:extLst>
              </a:tr>
              <a:tr h="320584">
                <a:tc>
                  <a:txBody>
                    <a:bodyPr/>
                    <a:lstStyle/>
                    <a:p>
                      <a:pPr algn="l" fontAlgn="b"/>
                      <a:r>
                        <a:rPr lang="lt-LT" sz="1600" u="none" strike="noStrike" dirty="0">
                          <a:effectLst/>
                        </a:rPr>
                        <a:t> </a:t>
                      </a:r>
                      <a:r>
                        <a:rPr lang="lt-LT" sz="1600" u="none" strike="noStrike" dirty="0" smtClean="0">
                          <a:effectLst/>
                        </a:rPr>
                        <a:t> Aplinkos </a:t>
                      </a:r>
                      <a:r>
                        <a:rPr lang="lt-LT" sz="1600" u="none" strike="noStrike" dirty="0">
                          <a:effectLst/>
                        </a:rPr>
                        <a:t>apsaugos programa</a:t>
                      </a:r>
                      <a:endParaRPr lang="lt-L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600" u="none" strike="noStrike" dirty="0">
                          <a:effectLst/>
                        </a:rPr>
                        <a:t>12</a:t>
                      </a:r>
                      <a:endParaRPr lang="lt-L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600" u="none" strike="noStrike" dirty="0" smtClean="0">
                          <a:effectLst/>
                        </a:rPr>
                        <a:t>11 138 217</a:t>
                      </a:r>
                      <a:endParaRPr lang="lt-L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933166810"/>
                  </a:ext>
                </a:extLst>
              </a:tr>
              <a:tr h="320584">
                <a:tc>
                  <a:txBody>
                    <a:bodyPr/>
                    <a:lstStyle/>
                    <a:p>
                      <a:pPr algn="l" fontAlgn="b"/>
                      <a:r>
                        <a:rPr lang="lt-LT" sz="1600" u="none" strike="noStrike" dirty="0" smtClean="0">
                          <a:effectLst/>
                        </a:rPr>
                        <a:t>  Susisiekimo </a:t>
                      </a:r>
                      <a:r>
                        <a:rPr lang="lt-LT" sz="1600" u="none" strike="noStrike" dirty="0">
                          <a:effectLst/>
                        </a:rPr>
                        <a:t>sistemos priežiūros ir plėtros programa</a:t>
                      </a:r>
                      <a:endParaRPr lang="lt-L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600" u="none" strike="noStrike" dirty="0">
                          <a:effectLst/>
                        </a:rPr>
                        <a:t>34</a:t>
                      </a:r>
                      <a:endParaRPr lang="lt-L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600" u="none" strike="noStrike" dirty="0" smtClean="0">
                          <a:effectLst/>
                        </a:rPr>
                        <a:t>84 818 960</a:t>
                      </a:r>
                      <a:endParaRPr lang="lt-L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672134755"/>
                  </a:ext>
                </a:extLst>
              </a:tr>
              <a:tr h="308637">
                <a:tc>
                  <a:txBody>
                    <a:bodyPr/>
                    <a:lstStyle/>
                    <a:p>
                      <a:pPr algn="l" fontAlgn="b"/>
                      <a:r>
                        <a:rPr lang="lt-LT" sz="1600" u="none" strike="noStrike" dirty="0" smtClean="0">
                          <a:effectLst/>
                        </a:rPr>
                        <a:t>  </a:t>
                      </a:r>
                      <a:r>
                        <a:rPr lang="pt-BR" sz="1600" u="none" strike="noStrike" dirty="0" smtClean="0">
                          <a:effectLst/>
                        </a:rPr>
                        <a:t>Miesto </a:t>
                      </a:r>
                      <a:r>
                        <a:rPr lang="pt-BR" sz="1600" u="none" strike="noStrike" dirty="0">
                          <a:effectLst/>
                        </a:rPr>
                        <a:t>infrastruktūros objektų priežiūros ir modernizavimo programa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600" u="none" strike="noStrike" dirty="0">
                          <a:effectLst/>
                        </a:rPr>
                        <a:t>18</a:t>
                      </a:r>
                      <a:endParaRPr lang="lt-L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600" u="none" strike="noStrike" dirty="0" smtClean="0">
                          <a:effectLst/>
                        </a:rPr>
                        <a:t>39 091 861</a:t>
                      </a:r>
                      <a:endParaRPr lang="lt-L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404171333"/>
                  </a:ext>
                </a:extLst>
              </a:tr>
              <a:tr h="320584">
                <a:tc>
                  <a:txBody>
                    <a:bodyPr/>
                    <a:lstStyle/>
                    <a:p>
                      <a:pPr algn="l" fontAlgn="b"/>
                      <a:r>
                        <a:rPr lang="lt-LT" sz="1600" u="none" strike="noStrike" dirty="0" smtClean="0">
                          <a:effectLst/>
                        </a:rPr>
                        <a:t>  Kultūros </a:t>
                      </a:r>
                      <a:r>
                        <a:rPr lang="lt-LT" sz="1600" u="none" strike="noStrike" dirty="0">
                          <a:effectLst/>
                        </a:rPr>
                        <a:t>plėtros programa </a:t>
                      </a:r>
                      <a:endParaRPr lang="lt-L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600" u="none" strike="noStrike" dirty="0">
                          <a:effectLst/>
                        </a:rPr>
                        <a:t>6</a:t>
                      </a:r>
                      <a:endParaRPr lang="lt-L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600" u="none" strike="noStrike" dirty="0" smtClean="0">
                          <a:effectLst/>
                        </a:rPr>
                        <a:t>8 600 546</a:t>
                      </a:r>
                      <a:endParaRPr lang="lt-L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660551973"/>
                  </a:ext>
                </a:extLst>
              </a:tr>
              <a:tr h="320584">
                <a:tc>
                  <a:txBody>
                    <a:bodyPr/>
                    <a:lstStyle/>
                    <a:p>
                      <a:pPr algn="l" fontAlgn="b"/>
                      <a:r>
                        <a:rPr lang="lt-LT" sz="1600" u="none" strike="noStrike" dirty="0" smtClean="0">
                          <a:effectLst/>
                        </a:rPr>
                        <a:t>  Ugdymo </a:t>
                      </a:r>
                      <a:r>
                        <a:rPr lang="lt-LT" sz="1600" u="none" strike="noStrike" dirty="0">
                          <a:effectLst/>
                        </a:rPr>
                        <a:t>proceso užtikrinimo programa</a:t>
                      </a:r>
                      <a:endParaRPr lang="lt-L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600" u="none" strike="noStrike" dirty="0">
                          <a:effectLst/>
                        </a:rPr>
                        <a:t>17</a:t>
                      </a:r>
                      <a:endParaRPr lang="lt-L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600" u="none" strike="noStrike" dirty="0" smtClean="0">
                          <a:effectLst/>
                        </a:rPr>
                        <a:t>39 012 932</a:t>
                      </a:r>
                      <a:endParaRPr lang="lt-L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307408337"/>
                  </a:ext>
                </a:extLst>
              </a:tr>
              <a:tr h="320584">
                <a:tc>
                  <a:txBody>
                    <a:bodyPr/>
                    <a:lstStyle/>
                    <a:p>
                      <a:pPr algn="l" fontAlgn="b"/>
                      <a:r>
                        <a:rPr lang="lt-LT" sz="1600" u="none" strike="noStrike" dirty="0" smtClean="0">
                          <a:effectLst/>
                        </a:rPr>
                        <a:t>  </a:t>
                      </a:r>
                      <a:r>
                        <a:rPr lang="pt-BR" sz="1600" u="none" strike="noStrike" dirty="0" smtClean="0">
                          <a:effectLst/>
                        </a:rPr>
                        <a:t>Kūno </a:t>
                      </a:r>
                      <a:r>
                        <a:rPr lang="pt-BR" sz="1600" u="none" strike="noStrike" dirty="0">
                          <a:effectLst/>
                        </a:rPr>
                        <a:t>kultūros ir sporto plėtros programa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600" u="none" strike="noStrike">
                          <a:effectLst/>
                        </a:rPr>
                        <a:t>7</a:t>
                      </a:r>
                      <a:endParaRPr lang="lt-L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600" u="none" strike="noStrike" dirty="0" smtClean="0">
                          <a:effectLst/>
                        </a:rPr>
                        <a:t>35 323 766</a:t>
                      </a:r>
                      <a:endParaRPr lang="lt-L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646777023"/>
                  </a:ext>
                </a:extLst>
              </a:tr>
              <a:tr h="320584">
                <a:tc>
                  <a:txBody>
                    <a:bodyPr/>
                    <a:lstStyle/>
                    <a:p>
                      <a:pPr algn="l" fontAlgn="b"/>
                      <a:r>
                        <a:rPr lang="lt-LT" sz="1600" u="none" strike="noStrike" dirty="0" smtClean="0">
                          <a:effectLst/>
                        </a:rPr>
                        <a:t>  Socialinės </a:t>
                      </a:r>
                      <a:r>
                        <a:rPr lang="lt-LT" sz="1600" u="none" strike="noStrike" dirty="0">
                          <a:effectLst/>
                        </a:rPr>
                        <a:t>atskirties mažinimo programa</a:t>
                      </a:r>
                      <a:endParaRPr lang="lt-L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600" u="none" strike="noStrike">
                          <a:effectLst/>
                        </a:rPr>
                        <a:t>6</a:t>
                      </a:r>
                      <a:endParaRPr lang="lt-L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1600" u="none" strike="noStrike" dirty="0" smtClean="0">
                          <a:effectLst/>
                        </a:rPr>
                        <a:t>9 602 738</a:t>
                      </a:r>
                      <a:endParaRPr lang="lt-L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407692393"/>
                  </a:ext>
                </a:extLst>
              </a:tr>
              <a:tr h="320584">
                <a:tc>
                  <a:txBody>
                    <a:bodyPr/>
                    <a:lstStyle/>
                    <a:p>
                      <a:pPr algn="l" fontAlgn="b"/>
                      <a:r>
                        <a:rPr lang="lt-LT" sz="1600" u="none" strike="noStrike" dirty="0" smtClean="0">
                          <a:effectLst/>
                        </a:rPr>
                        <a:t>  Sveikatos </a:t>
                      </a:r>
                      <a:r>
                        <a:rPr lang="lt-LT" sz="1600" u="none" strike="noStrike" dirty="0">
                          <a:effectLst/>
                        </a:rPr>
                        <a:t>apsaugos programa</a:t>
                      </a:r>
                      <a:endParaRPr lang="lt-L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600" u="none" strike="noStrike">
                          <a:effectLst/>
                        </a:rPr>
                        <a:t>7</a:t>
                      </a:r>
                      <a:endParaRPr lang="lt-L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600" u="none" strike="noStrike" dirty="0" smtClean="0">
                          <a:effectLst/>
                        </a:rPr>
                        <a:t>7 137 870</a:t>
                      </a:r>
                      <a:endParaRPr lang="lt-L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691246904"/>
                  </a:ext>
                </a:extLst>
              </a:tr>
              <a:tr h="320584">
                <a:tc>
                  <a:txBody>
                    <a:bodyPr/>
                    <a:lstStyle/>
                    <a:p>
                      <a:pPr algn="l" fontAlgn="b"/>
                      <a:r>
                        <a:rPr lang="lt-LT" sz="1600" b="1" u="none" strike="noStrike" dirty="0" smtClean="0">
                          <a:effectLst/>
                        </a:rPr>
                        <a:t>  Iš </a:t>
                      </a:r>
                      <a:r>
                        <a:rPr lang="lt-LT" sz="1600" b="1" u="none" strike="noStrike" dirty="0">
                          <a:effectLst/>
                        </a:rPr>
                        <a:t>viso</a:t>
                      </a:r>
                      <a:endParaRPr lang="lt-LT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600" b="1" u="none" strike="noStrike" dirty="0">
                          <a:effectLst/>
                        </a:rPr>
                        <a:t>112</a:t>
                      </a:r>
                      <a:endParaRPr lang="lt-LT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600" b="1" u="none" strike="noStrike" dirty="0" smtClean="0">
                          <a:effectLst/>
                        </a:rPr>
                        <a:t>244 788 908</a:t>
                      </a:r>
                      <a:endParaRPr lang="lt-LT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5891451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68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urinio vietos rezervavimo ženklas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73032431"/>
              </p:ext>
            </p:extLst>
          </p:nvPr>
        </p:nvGraphicFramePr>
        <p:xfrm>
          <a:off x="584462" y="358219"/>
          <a:ext cx="11114202" cy="55107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56076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3883219"/>
              </p:ext>
            </p:extLst>
          </p:nvPr>
        </p:nvGraphicFramePr>
        <p:xfrm>
          <a:off x="1084082" y="377072"/>
          <a:ext cx="10473180" cy="49521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62835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896275"/>
              </p:ext>
            </p:extLst>
          </p:nvPr>
        </p:nvGraphicFramePr>
        <p:xfrm>
          <a:off x="735291" y="433633"/>
          <a:ext cx="10972800" cy="55523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23655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Lentelė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7345238"/>
              </p:ext>
            </p:extLst>
          </p:nvPr>
        </p:nvGraphicFramePr>
        <p:xfrm>
          <a:off x="593888" y="329940"/>
          <a:ext cx="11293311" cy="60142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043340">
                  <a:extLst>
                    <a:ext uri="{9D8B030D-6E8A-4147-A177-3AD203B41FA5}">
                      <a16:colId xmlns:a16="http://schemas.microsoft.com/office/drawing/2014/main" val="4056698060"/>
                    </a:ext>
                  </a:extLst>
                </a:gridCol>
                <a:gridCol w="659876">
                  <a:extLst>
                    <a:ext uri="{9D8B030D-6E8A-4147-A177-3AD203B41FA5}">
                      <a16:colId xmlns:a16="http://schemas.microsoft.com/office/drawing/2014/main" val="1143439397"/>
                    </a:ext>
                  </a:extLst>
                </a:gridCol>
                <a:gridCol w="987326">
                  <a:extLst>
                    <a:ext uri="{9D8B030D-6E8A-4147-A177-3AD203B41FA5}">
                      <a16:colId xmlns:a16="http://schemas.microsoft.com/office/drawing/2014/main" val="1726790797"/>
                    </a:ext>
                  </a:extLst>
                </a:gridCol>
                <a:gridCol w="749874">
                  <a:extLst>
                    <a:ext uri="{9D8B030D-6E8A-4147-A177-3AD203B41FA5}">
                      <a16:colId xmlns:a16="http://schemas.microsoft.com/office/drawing/2014/main" val="3258767396"/>
                    </a:ext>
                  </a:extLst>
                </a:gridCol>
                <a:gridCol w="732623">
                  <a:extLst>
                    <a:ext uri="{9D8B030D-6E8A-4147-A177-3AD203B41FA5}">
                      <a16:colId xmlns:a16="http://schemas.microsoft.com/office/drawing/2014/main" val="1332984123"/>
                    </a:ext>
                  </a:extLst>
                </a:gridCol>
                <a:gridCol w="565665">
                  <a:extLst>
                    <a:ext uri="{9D8B030D-6E8A-4147-A177-3AD203B41FA5}">
                      <a16:colId xmlns:a16="http://schemas.microsoft.com/office/drawing/2014/main" val="3112315903"/>
                    </a:ext>
                  </a:extLst>
                </a:gridCol>
                <a:gridCol w="884179">
                  <a:extLst>
                    <a:ext uri="{9D8B030D-6E8A-4147-A177-3AD203B41FA5}">
                      <a16:colId xmlns:a16="http://schemas.microsoft.com/office/drawing/2014/main" val="3218842386"/>
                    </a:ext>
                  </a:extLst>
                </a:gridCol>
                <a:gridCol w="537223">
                  <a:extLst>
                    <a:ext uri="{9D8B030D-6E8A-4147-A177-3AD203B41FA5}">
                      <a16:colId xmlns:a16="http://schemas.microsoft.com/office/drawing/2014/main" val="3414637772"/>
                    </a:ext>
                  </a:extLst>
                </a:gridCol>
                <a:gridCol w="595982">
                  <a:extLst>
                    <a:ext uri="{9D8B030D-6E8A-4147-A177-3AD203B41FA5}">
                      <a16:colId xmlns:a16="http://schemas.microsoft.com/office/drawing/2014/main" val="1096418091"/>
                    </a:ext>
                  </a:extLst>
                </a:gridCol>
                <a:gridCol w="537223">
                  <a:extLst>
                    <a:ext uri="{9D8B030D-6E8A-4147-A177-3AD203B41FA5}">
                      <a16:colId xmlns:a16="http://schemas.microsoft.com/office/drawing/2014/main" val="3598089217"/>
                    </a:ext>
                  </a:extLst>
                </a:gridCol>
              </a:tblGrid>
              <a:tr h="695991">
                <a:tc>
                  <a:txBody>
                    <a:bodyPr/>
                    <a:lstStyle/>
                    <a:p>
                      <a:pPr algn="l" fontAlgn="ctr"/>
                      <a:r>
                        <a:rPr lang="lt-LT" sz="1400" b="1" u="none" strike="noStrike" dirty="0">
                          <a:effectLst/>
                        </a:rPr>
                        <a:t>Tikslinės integruotos teritorijos projektai</a:t>
                      </a:r>
                      <a:endParaRPr lang="lt-LT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b="1" u="none" strike="noStrike" dirty="0">
                          <a:effectLst/>
                        </a:rPr>
                        <a:t>Poveikio aplinkai vertinimas </a:t>
                      </a:r>
                      <a:endParaRPr lang="lt-LT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b="1" u="none" strike="noStrike" dirty="0">
                          <a:effectLst/>
                        </a:rPr>
                        <a:t>Perkamas projektavimas</a:t>
                      </a:r>
                      <a:endParaRPr lang="lt-LT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b="1" u="none" strike="noStrike" dirty="0" err="1">
                          <a:effectLst/>
                        </a:rPr>
                        <a:t>Pojektavimas</a:t>
                      </a:r>
                      <a:endParaRPr lang="lt-LT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b="1" u="none" strike="noStrike" dirty="0">
                          <a:effectLst/>
                        </a:rPr>
                        <a:t>Techninis projektas</a:t>
                      </a:r>
                      <a:endParaRPr lang="lt-LT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b="1" u="none" strike="noStrike" dirty="0">
                          <a:effectLst/>
                        </a:rPr>
                        <a:t>Ekspertizė</a:t>
                      </a:r>
                      <a:endParaRPr lang="lt-LT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b="1" u="none" strike="noStrike" dirty="0">
                          <a:effectLst/>
                        </a:rPr>
                        <a:t>Papildoma </a:t>
                      </a:r>
                      <a:r>
                        <a:rPr lang="lt-LT" sz="1000" b="1" u="none" strike="noStrike" dirty="0" err="1">
                          <a:effectLst/>
                        </a:rPr>
                        <a:t>paveldosauginė</a:t>
                      </a:r>
                      <a:r>
                        <a:rPr lang="lt-LT" sz="1000" b="1" u="none" strike="noStrike" dirty="0">
                          <a:effectLst/>
                        </a:rPr>
                        <a:t> ekspertizė</a:t>
                      </a:r>
                      <a:endParaRPr lang="lt-LT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b="1" u="none" strike="noStrike" dirty="0">
                          <a:effectLst/>
                        </a:rPr>
                        <a:t>Statybos leidimas</a:t>
                      </a:r>
                      <a:endParaRPr lang="lt-LT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b="1" u="none" strike="noStrike" dirty="0">
                          <a:effectLst/>
                        </a:rPr>
                        <a:t>Rangos konkursas</a:t>
                      </a:r>
                      <a:endParaRPr lang="lt-LT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b="1" u="none" strike="noStrike" dirty="0">
                          <a:effectLst/>
                        </a:rPr>
                        <a:t>Vykdomi darbai</a:t>
                      </a:r>
                      <a:endParaRPr lang="lt-LT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83985544"/>
                  </a:ext>
                </a:extLst>
              </a:tr>
              <a:tr h="495452">
                <a:tc>
                  <a:txBody>
                    <a:bodyPr/>
                    <a:lstStyle/>
                    <a:p>
                      <a:pPr algn="l" fontAlgn="ctr"/>
                      <a:r>
                        <a:rPr lang="lt-LT" sz="1200" b="1" u="none" strike="noStrike" dirty="0" smtClean="0">
                          <a:effectLst/>
                        </a:rPr>
                        <a:t> Naujo </a:t>
                      </a:r>
                      <a:r>
                        <a:rPr lang="lt-LT" sz="1200" b="1" u="none" strike="noStrike" dirty="0">
                          <a:effectLst/>
                        </a:rPr>
                        <a:t>tilto su pakeliamu mechanizmu per Danę statyba </a:t>
                      </a:r>
                      <a:r>
                        <a:rPr lang="lt-LT" sz="1200" u="none" strike="noStrike" dirty="0">
                          <a:effectLst/>
                        </a:rPr>
                        <a:t>ir prieigų sutvarkymas </a:t>
                      </a:r>
                      <a:r>
                        <a:rPr lang="lt-LT" sz="1200" u="none" strike="noStrike" dirty="0" smtClean="0">
                          <a:effectLst/>
                        </a:rPr>
                        <a:t>   Danės </a:t>
                      </a:r>
                      <a:r>
                        <a:rPr lang="lt-LT" sz="1200" u="none" strike="noStrike" dirty="0">
                          <a:effectLst/>
                        </a:rPr>
                        <a:t>pakrantėje</a:t>
                      </a:r>
                      <a:endParaRPr lang="lt-L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200" u="none" strike="noStrike" dirty="0" smtClean="0">
                          <a:effectLst/>
                        </a:rPr>
                        <a:t>X</a:t>
                      </a:r>
                      <a:endParaRPr lang="lt-L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200" u="none" strike="noStrike" dirty="0">
                          <a:effectLst/>
                        </a:rPr>
                        <a:t> </a:t>
                      </a:r>
                      <a:r>
                        <a:rPr lang="lt-LT" sz="1200" u="none" strike="noStrike" dirty="0" smtClean="0">
                          <a:effectLst/>
                        </a:rPr>
                        <a:t>X</a:t>
                      </a:r>
                      <a:endParaRPr lang="lt-L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200" b="1" u="none" strike="noStrike" dirty="0">
                          <a:effectLst/>
                        </a:rPr>
                        <a:t>vyksta</a:t>
                      </a:r>
                      <a:endParaRPr lang="lt-L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200" u="none" strike="noStrike" dirty="0">
                          <a:effectLst/>
                        </a:rPr>
                        <a:t> </a:t>
                      </a:r>
                      <a:endParaRPr lang="lt-L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200" u="none" strike="noStrike" dirty="0">
                          <a:effectLst/>
                        </a:rPr>
                        <a:t> </a:t>
                      </a:r>
                      <a:endParaRPr lang="lt-L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200" u="none" strike="noStrike" dirty="0">
                          <a:effectLst/>
                        </a:rPr>
                        <a:t> </a:t>
                      </a:r>
                      <a:endParaRPr lang="lt-L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200" u="none" strike="noStrike" dirty="0">
                          <a:effectLst/>
                        </a:rPr>
                        <a:t> </a:t>
                      </a:r>
                      <a:endParaRPr lang="lt-L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200" u="none" strike="noStrike" dirty="0">
                          <a:effectLst/>
                        </a:rPr>
                        <a:t> </a:t>
                      </a:r>
                      <a:endParaRPr lang="lt-L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200" u="none" strike="noStrike">
                          <a:effectLst/>
                        </a:rPr>
                        <a:t> </a:t>
                      </a:r>
                      <a:endParaRPr lang="lt-L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699468802"/>
                  </a:ext>
                </a:extLst>
              </a:tr>
              <a:tr h="495452">
                <a:tc>
                  <a:txBody>
                    <a:bodyPr/>
                    <a:lstStyle/>
                    <a:p>
                      <a:pPr algn="l" fontAlgn="ctr"/>
                      <a:r>
                        <a:rPr lang="lt-LT" sz="1200" b="1" u="none" strike="noStrike" dirty="0" smtClean="0">
                          <a:effectLst/>
                        </a:rPr>
                        <a:t>  Danės </a:t>
                      </a:r>
                      <a:r>
                        <a:rPr lang="lt-LT" sz="1200" b="1" u="none" strike="noStrike" dirty="0">
                          <a:effectLst/>
                        </a:rPr>
                        <a:t>upės krantinių rekonstrukcija </a:t>
                      </a:r>
                      <a:r>
                        <a:rPr lang="lt-LT" sz="1200" u="none" strike="noStrike" dirty="0">
                          <a:effectLst/>
                        </a:rPr>
                        <a:t>(nuo Biržos tilto) ir prieigų (Danės skvero su fontanais) sutvarkymas</a:t>
                      </a:r>
                      <a:endParaRPr lang="lt-L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t-L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200" u="none" strike="noStrike" dirty="0">
                          <a:effectLst/>
                        </a:rPr>
                        <a:t> </a:t>
                      </a:r>
                      <a:endParaRPr lang="lt-L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200" u="none" strike="noStrike" dirty="0" smtClean="0">
                          <a:effectLst/>
                        </a:rPr>
                        <a:t>X</a:t>
                      </a:r>
                      <a:endParaRPr lang="lt-L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200" u="none" strike="noStrike" dirty="0" smtClean="0">
                          <a:effectLst/>
                        </a:rPr>
                        <a:t>X</a:t>
                      </a:r>
                      <a:endParaRPr lang="lt-L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200" u="none" strike="noStrike" dirty="0" smtClean="0">
                          <a:effectLst/>
                        </a:rPr>
                        <a:t>X</a:t>
                      </a:r>
                      <a:endParaRPr lang="lt-L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200" u="none" strike="noStrike" dirty="0" smtClean="0">
                          <a:effectLst/>
                        </a:rPr>
                        <a:t>X</a:t>
                      </a:r>
                      <a:endParaRPr lang="lt-L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2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procese</a:t>
                      </a:r>
                      <a:endParaRPr lang="lt-L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200" u="none" strike="noStrike">
                          <a:effectLst/>
                        </a:rPr>
                        <a:t> </a:t>
                      </a:r>
                      <a:endParaRPr lang="lt-L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200" u="none" strike="noStrike">
                          <a:effectLst/>
                        </a:rPr>
                        <a:t> </a:t>
                      </a:r>
                      <a:endParaRPr lang="lt-L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766549415"/>
                  </a:ext>
                </a:extLst>
              </a:tr>
              <a:tr h="495452">
                <a:tc>
                  <a:txBody>
                    <a:bodyPr/>
                    <a:lstStyle/>
                    <a:p>
                      <a:pPr algn="l" fontAlgn="ctr"/>
                      <a:r>
                        <a:rPr lang="lt-LT" sz="1200" b="1" u="none" strike="noStrike" dirty="0" smtClean="0">
                          <a:effectLst/>
                        </a:rPr>
                        <a:t>  Turgaus </a:t>
                      </a:r>
                      <a:r>
                        <a:rPr lang="lt-LT" sz="1200" b="1" u="none" strike="noStrike" dirty="0">
                          <a:effectLst/>
                        </a:rPr>
                        <a:t>aikštės su prieigomis sutvarkymas</a:t>
                      </a:r>
                      <a:r>
                        <a:rPr lang="lt-LT" sz="1200" u="none" strike="noStrike" dirty="0">
                          <a:effectLst/>
                        </a:rPr>
                        <a:t>, pritaikant verslo, turizmo, bendruomenės poreikiams</a:t>
                      </a:r>
                      <a:endParaRPr lang="lt-L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t-L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200" b="1" u="none" strike="noStrike" dirty="0">
                          <a:effectLst/>
                        </a:rPr>
                        <a:t>vyksta</a:t>
                      </a:r>
                      <a:endParaRPr lang="lt-L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200" u="none" strike="noStrike">
                          <a:effectLst/>
                        </a:rPr>
                        <a:t> </a:t>
                      </a:r>
                      <a:endParaRPr lang="lt-L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200" u="none" strike="noStrike" dirty="0">
                          <a:effectLst/>
                        </a:rPr>
                        <a:t> </a:t>
                      </a:r>
                      <a:endParaRPr lang="lt-L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200" u="none" strike="noStrike">
                          <a:effectLst/>
                        </a:rPr>
                        <a:t> </a:t>
                      </a:r>
                      <a:endParaRPr lang="lt-L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200" u="none" strike="noStrike" dirty="0">
                          <a:effectLst/>
                        </a:rPr>
                        <a:t> </a:t>
                      </a:r>
                      <a:endParaRPr lang="lt-L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200" u="none" strike="noStrike">
                          <a:effectLst/>
                        </a:rPr>
                        <a:t> </a:t>
                      </a:r>
                      <a:endParaRPr lang="lt-L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200" u="none" strike="noStrike">
                          <a:effectLst/>
                        </a:rPr>
                        <a:t> </a:t>
                      </a:r>
                      <a:endParaRPr lang="lt-L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200" u="none" strike="noStrike">
                          <a:effectLst/>
                        </a:rPr>
                        <a:t> </a:t>
                      </a:r>
                      <a:endParaRPr lang="lt-L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1518764"/>
                  </a:ext>
                </a:extLst>
              </a:tr>
              <a:tr h="495452">
                <a:tc>
                  <a:txBody>
                    <a:bodyPr/>
                    <a:lstStyle/>
                    <a:p>
                      <a:pPr algn="l" fontAlgn="ctr"/>
                      <a:r>
                        <a:rPr lang="lt-LT" sz="1200" b="1" u="none" strike="noStrike" dirty="0" smtClean="0">
                          <a:effectLst/>
                        </a:rPr>
                        <a:t>  Atgimimo </a:t>
                      </a:r>
                      <a:r>
                        <a:rPr lang="lt-LT" sz="1200" b="1" u="none" strike="noStrike" dirty="0">
                          <a:effectLst/>
                        </a:rPr>
                        <a:t>aikštės sutvarkymas</a:t>
                      </a:r>
                      <a:r>
                        <a:rPr lang="lt-LT" sz="1200" u="none" strike="noStrike" dirty="0">
                          <a:effectLst/>
                        </a:rPr>
                        <a:t>, didinant patrauklumą investicijoms, skatinant lankytojų srautus</a:t>
                      </a:r>
                      <a:endParaRPr lang="lt-L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t-L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200" u="none" strike="noStrike">
                          <a:effectLst/>
                        </a:rPr>
                        <a:t> </a:t>
                      </a:r>
                      <a:endParaRPr lang="lt-L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200" u="none" strike="noStrike" dirty="0" smtClean="0">
                          <a:effectLst/>
                        </a:rPr>
                        <a:t>X</a:t>
                      </a:r>
                      <a:endParaRPr lang="lt-L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200" u="none" strike="noStrike" dirty="0" smtClean="0">
                          <a:effectLst/>
                        </a:rPr>
                        <a:t>X</a:t>
                      </a:r>
                      <a:endParaRPr lang="lt-L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200" b="1" u="none" strike="noStrike" dirty="0">
                          <a:effectLst/>
                        </a:rPr>
                        <a:t>vyksta</a:t>
                      </a:r>
                      <a:endParaRPr lang="lt-L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200" u="none" strike="noStrike" dirty="0">
                          <a:effectLst/>
                        </a:rPr>
                        <a:t> </a:t>
                      </a:r>
                      <a:endParaRPr lang="lt-L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200" u="none" strike="noStrike">
                          <a:effectLst/>
                        </a:rPr>
                        <a:t> </a:t>
                      </a:r>
                      <a:endParaRPr lang="lt-L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200" u="none" strike="noStrike">
                          <a:effectLst/>
                        </a:rPr>
                        <a:t> </a:t>
                      </a:r>
                      <a:endParaRPr lang="lt-L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200" u="none" strike="noStrike">
                          <a:effectLst/>
                        </a:rPr>
                        <a:t> </a:t>
                      </a:r>
                      <a:endParaRPr lang="lt-L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3197886"/>
                  </a:ext>
                </a:extLst>
              </a:tr>
              <a:tr h="574715">
                <a:tc>
                  <a:txBody>
                    <a:bodyPr/>
                    <a:lstStyle/>
                    <a:p>
                      <a:pPr algn="l" fontAlgn="ctr"/>
                      <a:r>
                        <a:rPr lang="lt-LT" sz="1200" b="1" u="none" strike="noStrike" dirty="0" smtClean="0">
                          <a:effectLst/>
                        </a:rPr>
                        <a:t>  Bastionų </a:t>
                      </a:r>
                      <a:r>
                        <a:rPr lang="lt-LT" sz="1200" b="1" u="none" strike="noStrike" dirty="0">
                          <a:effectLst/>
                        </a:rPr>
                        <a:t>komplekso (Jono kalnelio) ir jo prieigų sutvarkymas</a:t>
                      </a:r>
                      <a:r>
                        <a:rPr lang="lt-LT" sz="1200" u="none" strike="noStrike" dirty="0">
                          <a:effectLst/>
                        </a:rPr>
                        <a:t>, sukuriant išskirtinį kultūros ir turizmo traukos centrą bei skatinant smulkųjį ir vidutinį verslą </a:t>
                      </a:r>
                      <a:endParaRPr lang="lt-L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t-L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200" u="none" strike="noStrike">
                          <a:effectLst/>
                        </a:rPr>
                        <a:t> </a:t>
                      </a:r>
                      <a:endParaRPr lang="lt-L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200" u="none" strike="noStrike" dirty="0" smtClean="0">
                          <a:effectLst/>
                        </a:rPr>
                        <a:t>X</a:t>
                      </a:r>
                      <a:endParaRPr lang="lt-L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200" u="none" strike="noStrike" dirty="0" smtClean="0">
                          <a:effectLst/>
                        </a:rPr>
                        <a:t>X</a:t>
                      </a:r>
                      <a:endParaRPr lang="lt-L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200" u="none" strike="noStrike" dirty="0" smtClean="0">
                          <a:effectLst/>
                        </a:rPr>
                        <a:t>X</a:t>
                      </a:r>
                      <a:endParaRPr lang="lt-L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200" u="none" strike="noStrike" dirty="0" smtClean="0">
                          <a:effectLst/>
                        </a:rPr>
                        <a:t>X</a:t>
                      </a:r>
                      <a:endParaRPr lang="lt-L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200" u="none" strike="noStrike" dirty="0" smtClean="0">
                          <a:effectLst/>
                        </a:rPr>
                        <a:t>X</a:t>
                      </a:r>
                      <a:endParaRPr lang="lt-L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200" u="none" strike="noStrike" dirty="0" smtClean="0">
                          <a:effectLst/>
                        </a:rPr>
                        <a:t>X</a:t>
                      </a:r>
                      <a:endParaRPr lang="lt-L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200" b="1" u="none" strike="noStrike" dirty="0">
                          <a:effectLst/>
                        </a:rPr>
                        <a:t>vyksta</a:t>
                      </a:r>
                      <a:endParaRPr lang="lt-L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67753779"/>
                  </a:ext>
                </a:extLst>
              </a:tr>
              <a:tr h="574715">
                <a:tc>
                  <a:txBody>
                    <a:bodyPr/>
                    <a:lstStyle/>
                    <a:p>
                      <a:pPr algn="l" fontAlgn="ctr"/>
                      <a:r>
                        <a:rPr lang="lt-LT" sz="1200" b="1" u="none" strike="noStrike" dirty="0" smtClean="0">
                          <a:effectLst/>
                        </a:rPr>
                        <a:t>  Pėsčiųjų </a:t>
                      </a:r>
                      <a:r>
                        <a:rPr lang="lt-LT" sz="1200" b="1" u="none" strike="noStrike" dirty="0">
                          <a:effectLst/>
                        </a:rPr>
                        <a:t>tako sutvarkymas palei Taikos pr. nuo Sausio 15-osios iki Kauno g., </a:t>
                      </a:r>
                      <a:r>
                        <a:rPr lang="lt-LT" sz="1200" u="none" strike="noStrike" dirty="0">
                          <a:effectLst/>
                        </a:rPr>
                        <a:t>paverčiant viešąja erdve, pritaikyta gyventojams bei smulkiajam ir vidutiniam verslui </a:t>
                      </a:r>
                      <a:endParaRPr lang="lt-L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t-L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200" u="none" strike="noStrike">
                          <a:effectLst/>
                        </a:rPr>
                        <a:t> </a:t>
                      </a:r>
                      <a:endParaRPr lang="lt-L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200" u="none" strike="noStrike" dirty="0" smtClean="0">
                          <a:effectLst/>
                        </a:rPr>
                        <a:t>X</a:t>
                      </a:r>
                      <a:endParaRPr lang="lt-L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200" u="none" strike="noStrike" dirty="0" smtClean="0">
                          <a:effectLst/>
                        </a:rPr>
                        <a:t>X</a:t>
                      </a:r>
                      <a:endParaRPr lang="lt-L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200" b="1" u="none" strike="noStrike" dirty="0" smtClean="0">
                          <a:effectLst/>
                        </a:rPr>
                        <a:t>vyksta</a:t>
                      </a:r>
                      <a:endParaRPr lang="lt-L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200" u="none" strike="noStrike" dirty="0">
                          <a:effectLst/>
                        </a:rPr>
                        <a:t> </a:t>
                      </a:r>
                      <a:endParaRPr lang="lt-L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200" u="none" strike="noStrike">
                          <a:effectLst/>
                        </a:rPr>
                        <a:t> </a:t>
                      </a:r>
                      <a:endParaRPr lang="lt-L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200" u="none" strike="noStrike" dirty="0">
                          <a:effectLst/>
                        </a:rPr>
                        <a:t> </a:t>
                      </a:r>
                      <a:endParaRPr lang="lt-L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200" u="none" strike="noStrike">
                          <a:effectLst/>
                        </a:rPr>
                        <a:t> </a:t>
                      </a:r>
                      <a:endParaRPr lang="lt-L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903431977"/>
                  </a:ext>
                </a:extLst>
              </a:tr>
              <a:tr h="495452">
                <a:tc>
                  <a:txBody>
                    <a:bodyPr/>
                    <a:lstStyle/>
                    <a:p>
                      <a:pPr algn="l" fontAlgn="ctr"/>
                      <a:r>
                        <a:rPr lang="lt-LT" sz="1200" b="1" u="none" strike="noStrike" dirty="0" smtClean="0">
                          <a:effectLst/>
                        </a:rPr>
                        <a:t>  Ąžuolyno </a:t>
                      </a:r>
                      <a:r>
                        <a:rPr lang="lt-LT" sz="1200" b="1" u="none" strike="noStrike" dirty="0">
                          <a:effectLst/>
                        </a:rPr>
                        <a:t>giraitės sutvarkymas</a:t>
                      </a:r>
                      <a:r>
                        <a:rPr lang="lt-LT" sz="1200" u="none" strike="noStrike" dirty="0">
                          <a:effectLst/>
                        </a:rPr>
                        <a:t>, gerinant gamtinę aplinką ir skatinant aktyvų laisvalaikį bei lankytojų srautus</a:t>
                      </a:r>
                      <a:endParaRPr lang="lt-L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t-L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200" u="none" strike="noStrike">
                          <a:effectLst/>
                        </a:rPr>
                        <a:t> </a:t>
                      </a:r>
                      <a:endParaRPr lang="lt-L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200" u="none" strike="noStrike" dirty="0" smtClean="0">
                          <a:effectLst/>
                        </a:rPr>
                        <a:t>X</a:t>
                      </a:r>
                      <a:endParaRPr lang="lt-L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200" u="none" strike="noStrike" dirty="0" smtClean="0">
                          <a:effectLst/>
                        </a:rPr>
                        <a:t>X</a:t>
                      </a:r>
                      <a:endParaRPr lang="lt-L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200" u="none" strike="noStrike" dirty="0" smtClean="0">
                          <a:effectLst/>
                        </a:rPr>
                        <a:t>X</a:t>
                      </a:r>
                      <a:endParaRPr lang="lt-L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200" u="none" strike="noStrike" dirty="0" smtClean="0">
                          <a:effectLst/>
                        </a:rPr>
                        <a:t>X</a:t>
                      </a:r>
                      <a:endParaRPr lang="lt-L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200" b="1" u="none" strike="noStrike" dirty="0">
                          <a:effectLst/>
                        </a:rPr>
                        <a:t>procese</a:t>
                      </a:r>
                      <a:endParaRPr lang="lt-L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200" u="none" strike="noStrike" dirty="0">
                          <a:effectLst/>
                        </a:rPr>
                        <a:t> </a:t>
                      </a:r>
                      <a:endParaRPr lang="lt-L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200" u="none" strike="noStrike">
                          <a:effectLst/>
                        </a:rPr>
                        <a:t> </a:t>
                      </a:r>
                      <a:endParaRPr lang="lt-L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02899081"/>
                  </a:ext>
                </a:extLst>
              </a:tr>
              <a:tr h="452984">
                <a:tc>
                  <a:txBody>
                    <a:bodyPr/>
                    <a:lstStyle/>
                    <a:p>
                      <a:pPr algn="l" fontAlgn="ctr"/>
                      <a:r>
                        <a:rPr lang="lt-LT" sz="1200" b="1" u="none" strike="noStrike" dirty="0" smtClean="0">
                          <a:effectLst/>
                        </a:rPr>
                        <a:t>  Malūno </a:t>
                      </a:r>
                      <a:r>
                        <a:rPr lang="lt-LT" sz="1200" b="1" u="none" strike="noStrike" dirty="0">
                          <a:effectLst/>
                        </a:rPr>
                        <a:t>parko teritorijos sutvarkymas</a:t>
                      </a:r>
                      <a:r>
                        <a:rPr lang="lt-LT" sz="1200" u="none" strike="noStrike" dirty="0">
                          <a:effectLst/>
                        </a:rPr>
                        <a:t>, gerinant gamtinę aplinką ir skatinant lankytojų srautus </a:t>
                      </a:r>
                      <a:endParaRPr lang="lt-L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t-L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200" u="none" strike="noStrike">
                          <a:effectLst/>
                        </a:rPr>
                        <a:t> </a:t>
                      </a:r>
                      <a:endParaRPr lang="lt-L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200" u="none" strike="noStrike" dirty="0" smtClean="0">
                          <a:effectLst/>
                        </a:rPr>
                        <a:t>X</a:t>
                      </a:r>
                      <a:endParaRPr lang="lt-L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200" b="1" u="none" strike="noStrike" dirty="0">
                          <a:effectLst/>
                        </a:rPr>
                        <a:t>derinamas</a:t>
                      </a:r>
                      <a:endParaRPr lang="lt-L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200" u="none" strike="noStrike">
                          <a:effectLst/>
                        </a:rPr>
                        <a:t> </a:t>
                      </a:r>
                      <a:endParaRPr lang="lt-L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200" u="none" strike="noStrike">
                          <a:effectLst/>
                        </a:rPr>
                        <a:t> </a:t>
                      </a:r>
                      <a:endParaRPr lang="lt-L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200" u="none" strike="noStrike" dirty="0">
                          <a:effectLst/>
                        </a:rPr>
                        <a:t> </a:t>
                      </a:r>
                      <a:endParaRPr lang="lt-L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200" u="none" strike="noStrike" dirty="0">
                          <a:effectLst/>
                        </a:rPr>
                        <a:t> </a:t>
                      </a:r>
                      <a:endParaRPr lang="lt-L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200" u="none" strike="noStrike" dirty="0">
                          <a:effectLst/>
                        </a:rPr>
                        <a:t> </a:t>
                      </a:r>
                      <a:endParaRPr lang="lt-L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75498832"/>
                  </a:ext>
                </a:extLst>
              </a:tr>
              <a:tr h="247726">
                <a:tc>
                  <a:txBody>
                    <a:bodyPr/>
                    <a:lstStyle/>
                    <a:p>
                      <a:pPr algn="l" fontAlgn="ctr"/>
                      <a:r>
                        <a:rPr lang="lt-LT" sz="1200" u="none" strike="noStrike" dirty="0" smtClean="0">
                          <a:effectLst/>
                        </a:rPr>
                        <a:t>  "</a:t>
                      </a:r>
                      <a:r>
                        <a:rPr lang="lt-LT" sz="1200" b="1" u="none" strike="noStrike" dirty="0">
                          <a:effectLst/>
                        </a:rPr>
                        <a:t>Futbolo mokyklos ir baseino pastatų konversija</a:t>
                      </a:r>
                      <a:r>
                        <a:rPr lang="lt-LT" sz="1200" u="none" strike="noStrike" dirty="0">
                          <a:effectLst/>
                        </a:rPr>
                        <a:t>" I etapas</a:t>
                      </a:r>
                      <a:endParaRPr lang="lt-L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t-L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200" u="none" strike="noStrike">
                          <a:effectLst/>
                        </a:rPr>
                        <a:t> </a:t>
                      </a:r>
                      <a:endParaRPr lang="lt-L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200" u="none" strike="noStrike" dirty="0" smtClean="0">
                          <a:effectLst/>
                        </a:rPr>
                        <a:t>X</a:t>
                      </a:r>
                      <a:endParaRPr lang="lt-L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200" u="none" strike="noStrike" dirty="0" smtClean="0">
                          <a:effectLst/>
                        </a:rPr>
                        <a:t>X</a:t>
                      </a:r>
                      <a:endParaRPr lang="lt-L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200" u="none" strike="noStrike" dirty="0" smtClean="0">
                          <a:effectLst/>
                        </a:rPr>
                        <a:t>X</a:t>
                      </a:r>
                      <a:endParaRPr lang="lt-L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t-L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200" u="none" strike="noStrike" dirty="0" smtClean="0">
                          <a:effectLst/>
                        </a:rPr>
                        <a:t>X</a:t>
                      </a:r>
                      <a:endParaRPr lang="lt-L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200" b="1" u="none" strike="noStrike" dirty="0">
                          <a:effectLst/>
                        </a:rPr>
                        <a:t>procese</a:t>
                      </a:r>
                      <a:endParaRPr lang="lt-L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200" u="none" strike="noStrike" dirty="0">
                          <a:effectLst/>
                        </a:rPr>
                        <a:t> </a:t>
                      </a:r>
                      <a:endParaRPr lang="lt-L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93360154"/>
                  </a:ext>
                </a:extLst>
              </a:tr>
              <a:tr h="247726">
                <a:tc>
                  <a:txBody>
                    <a:bodyPr/>
                    <a:lstStyle/>
                    <a:p>
                      <a:pPr algn="l" fontAlgn="ctr"/>
                      <a:r>
                        <a:rPr lang="lt-LT" sz="1200" b="1" u="none" strike="noStrike" dirty="0" smtClean="0">
                          <a:effectLst/>
                        </a:rPr>
                        <a:t>  Kompleksinis </a:t>
                      </a:r>
                      <a:r>
                        <a:rPr lang="lt-LT" sz="1200" b="1" u="none" strike="noStrike" dirty="0">
                          <a:effectLst/>
                        </a:rPr>
                        <a:t>tikslinės teritorijos daugiabučių namų kiemų tvarkymas </a:t>
                      </a:r>
                      <a:endParaRPr lang="lt-LT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t-L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200" u="none" strike="noStrike">
                          <a:effectLst/>
                        </a:rPr>
                        <a:t> </a:t>
                      </a:r>
                      <a:endParaRPr lang="lt-L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200" b="1" u="none" strike="noStrike" dirty="0">
                          <a:effectLst/>
                        </a:rPr>
                        <a:t>procese</a:t>
                      </a:r>
                      <a:endParaRPr lang="lt-L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200" u="none" strike="noStrike">
                          <a:effectLst/>
                        </a:rPr>
                        <a:t> </a:t>
                      </a:r>
                      <a:endParaRPr lang="lt-L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200" u="none" strike="noStrike">
                          <a:effectLst/>
                        </a:rPr>
                        <a:t> </a:t>
                      </a:r>
                      <a:endParaRPr lang="lt-L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200" u="none" strike="noStrike">
                          <a:effectLst/>
                        </a:rPr>
                        <a:t> </a:t>
                      </a:r>
                      <a:endParaRPr lang="lt-L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200" u="none" strike="noStrike">
                          <a:effectLst/>
                        </a:rPr>
                        <a:t> </a:t>
                      </a:r>
                      <a:endParaRPr lang="lt-L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200" u="none" strike="noStrike" dirty="0">
                          <a:effectLst/>
                        </a:rPr>
                        <a:t> </a:t>
                      </a:r>
                      <a:endParaRPr lang="lt-L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200" u="none" strike="noStrike" dirty="0">
                          <a:effectLst/>
                        </a:rPr>
                        <a:t> </a:t>
                      </a:r>
                      <a:endParaRPr lang="lt-L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170123642"/>
                  </a:ext>
                </a:extLst>
              </a:tr>
              <a:tr h="495452">
                <a:tc>
                  <a:txBody>
                    <a:bodyPr/>
                    <a:lstStyle/>
                    <a:p>
                      <a:pPr algn="l" fontAlgn="ctr"/>
                      <a:r>
                        <a:rPr lang="lt-LT" sz="1200" b="1" u="none" strike="noStrike" dirty="0" smtClean="0">
                          <a:effectLst/>
                        </a:rPr>
                        <a:t>  Buvusios </a:t>
                      </a:r>
                      <a:r>
                        <a:rPr lang="lt-LT" sz="1200" b="1" u="none" strike="noStrike" dirty="0">
                          <a:effectLst/>
                        </a:rPr>
                        <a:t>AB „Klaipėdos energija“ teritorijos dalies konversija</a:t>
                      </a:r>
                      <a:r>
                        <a:rPr lang="lt-LT" sz="1200" u="none" strike="noStrike" dirty="0">
                          <a:effectLst/>
                        </a:rPr>
                        <a:t>, sudarant sąlygas vystyti komercines, rekreacines veiklas</a:t>
                      </a:r>
                      <a:endParaRPr lang="lt-L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t-L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200" u="none" strike="noStrike">
                          <a:effectLst/>
                        </a:rPr>
                        <a:t> </a:t>
                      </a:r>
                      <a:endParaRPr lang="lt-L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200" b="1" u="none" strike="noStrike" dirty="0">
                          <a:effectLst/>
                        </a:rPr>
                        <a:t>procese</a:t>
                      </a:r>
                      <a:endParaRPr lang="lt-L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200" u="none" strike="noStrike">
                          <a:effectLst/>
                        </a:rPr>
                        <a:t> </a:t>
                      </a:r>
                      <a:endParaRPr lang="lt-L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200" u="none" strike="noStrike">
                          <a:effectLst/>
                        </a:rPr>
                        <a:t> </a:t>
                      </a:r>
                      <a:endParaRPr lang="lt-L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200" u="none" strike="noStrike">
                          <a:effectLst/>
                        </a:rPr>
                        <a:t> </a:t>
                      </a:r>
                      <a:endParaRPr lang="lt-L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200" u="none" strike="noStrike">
                          <a:effectLst/>
                        </a:rPr>
                        <a:t> </a:t>
                      </a:r>
                      <a:endParaRPr lang="lt-L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200" u="none" strike="noStrike" dirty="0">
                          <a:effectLst/>
                        </a:rPr>
                        <a:t> </a:t>
                      </a:r>
                      <a:endParaRPr lang="lt-L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200" u="none" strike="noStrike" dirty="0">
                          <a:effectLst/>
                        </a:rPr>
                        <a:t> </a:t>
                      </a:r>
                      <a:endParaRPr lang="lt-L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08545162"/>
                  </a:ext>
                </a:extLst>
              </a:tr>
              <a:tr h="247726">
                <a:tc>
                  <a:txBody>
                    <a:bodyPr/>
                    <a:lstStyle/>
                    <a:p>
                      <a:pPr algn="l" fontAlgn="ctr"/>
                      <a:r>
                        <a:rPr lang="lt-LT" sz="1200" b="1" u="none" strike="noStrike" dirty="0" smtClean="0">
                          <a:effectLst/>
                        </a:rPr>
                        <a:t>  Viešosios </a:t>
                      </a:r>
                      <a:r>
                        <a:rPr lang="lt-LT" sz="1200" b="1" u="none" strike="noStrike" dirty="0">
                          <a:effectLst/>
                        </a:rPr>
                        <a:t>erdvės prie buvusio „Vaidilos“ kino teatro konversija</a:t>
                      </a:r>
                      <a:endParaRPr lang="lt-LT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t-L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200" u="none" strike="noStrike">
                          <a:effectLst/>
                        </a:rPr>
                        <a:t> </a:t>
                      </a:r>
                      <a:endParaRPr lang="lt-L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200" u="none" strike="noStrike" dirty="0" smtClean="0">
                          <a:effectLst/>
                        </a:rPr>
                        <a:t>X</a:t>
                      </a:r>
                      <a:endParaRPr lang="lt-L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200" u="none" strike="noStrike" dirty="0" smtClean="0">
                          <a:effectLst/>
                        </a:rPr>
                        <a:t>X</a:t>
                      </a:r>
                      <a:endParaRPr lang="lt-L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200" b="1" u="none" strike="noStrike" dirty="0">
                          <a:effectLst/>
                        </a:rPr>
                        <a:t>procese</a:t>
                      </a:r>
                      <a:endParaRPr lang="lt-L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200" u="none" strike="noStrike">
                          <a:effectLst/>
                        </a:rPr>
                        <a:t> </a:t>
                      </a:r>
                      <a:endParaRPr lang="lt-L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200" u="none" strike="noStrike">
                          <a:effectLst/>
                        </a:rPr>
                        <a:t> </a:t>
                      </a:r>
                      <a:endParaRPr lang="lt-L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200" u="none" strike="noStrike" dirty="0">
                          <a:effectLst/>
                        </a:rPr>
                        <a:t> </a:t>
                      </a:r>
                      <a:endParaRPr lang="lt-L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200" u="none" strike="noStrike" dirty="0">
                          <a:effectLst/>
                        </a:rPr>
                        <a:t> </a:t>
                      </a:r>
                      <a:endParaRPr lang="lt-L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544905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1027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2686401"/>
              </p:ext>
            </p:extLst>
          </p:nvPr>
        </p:nvGraphicFramePr>
        <p:xfrm>
          <a:off x="565608" y="386500"/>
          <a:ext cx="11227324" cy="58540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89571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ktyvinė">
  <a:themeElements>
    <a:clrScheme name="Retrospektyvinė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yvinė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yvinė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59</TotalTime>
  <Words>390</Words>
  <Application>Microsoft Office PowerPoint</Application>
  <PresentationFormat>Plačiaekranė</PresentationFormat>
  <Paragraphs>160</Paragraphs>
  <Slides>7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3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7</vt:i4>
      </vt:variant>
    </vt:vector>
  </HeadingPairs>
  <TitlesOfParts>
    <vt:vector size="11" baseType="lpstr">
      <vt:lpstr>Calibri</vt:lpstr>
      <vt:lpstr>Calibri Light</vt:lpstr>
      <vt:lpstr>Times New Roman</vt:lpstr>
      <vt:lpstr>Retrospektyvinė</vt:lpstr>
      <vt:lpstr>Klaipėdos miesto įgyvendinami   projektai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</vt:vector>
  </TitlesOfParts>
  <Company>Klaipėdos miesto savivaldybės administracija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Klaipėdos miesto  Investiciniai projektai</dc:title>
  <dc:creator>Alina Velykienė</dc:creator>
  <cp:lastModifiedBy>Alina Velykienė</cp:lastModifiedBy>
  <cp:revision>7</cp:revision>
  <cp:lastPrinted>2018-10-23T08:48:07Z</cp:lastPrinted>
  <dcterms:created xsi:type="dcterms:W3CDTF">2018-10-23T07:50:17Z</dcterms:created>
  <dcterms:modified xsi:type="dcterms:W3CDTF">2018-10-23T08:50:08Z</dcterms:modified>
</cp:coreProperties>
</file>